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3"/>
  </p:notesMasterIdLst>
  <p:sldIdLst>
    <p:sldId id="258" r:id="rId2"/>
  </p:sldIdLst>
  <p:sldSz cx="6858000" cy="9906000" type="A4"/>
  <p:notesSz cx="6858000" cy="9144000"/>
  <p:embeddedFontLst>
    <p:embeddedFont>
      <p:font typeface="나눔스퀘어_ac Bold" panose="020B0600000101010101" pitchFamily="50" charset="-127"/>
      <p:bold r:id="rId4"/>
    </p:embeddedFont>
    <p:embeddedFont>
      <p:font typeface="맑은 고딕" panose="020B0503020000020004" pitchFamily="50" charset="-127"/>
      <p:regular r:id="rId5"/>
      <p:bold r:id="rId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62" userDrawn="1">
          <p15:clr>
            <a:srgbClr val="A4A3A4"/>
          </p15:clr>
        </p15:guide>
        <p15:guide id="2" pos="2183" userDrawn="1">
          <p15:clr>
            <a:srgbClr val="A4A3A4"/>
          </p15:clr>
        </p15:guide>
        <p15:guide id="3" pos="119" userDrawn="1">
          <p15:clr>
            <a:srgbClr val="A4A3A4"/>
          </p15:clr>
        </p15:guide>
        <p15:guide id="4" pos="42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ABE2"/>
    <a:srgbClr val="33B7BB"/>
    <a:srgbClr val="0173BC"/>
    <a:srgbClr val="FFFFFF"/>
    <a:srgbClr val="428ED1"/>
    <a:srgbClr val="339AF0"/>
    <a:srgbClr val="2D8BC8"/>
    <a:srgbClr val="EAF5FE"/>
    <a:srgbClr val="21D09C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4" autoAdjust="0"/>
    <p:restoredTop sz="94633" autoAdjust="0"/>
  </p:normalViewPr>
  <p:slideViewPr>
    <p:cSldViewPr snapToGrid="0">
      <p:cViewPr>
        <p:scale>
          <a:sx n="125" d="100"/>
          <a:sy n="125" d="100"/>
        </p:scale>
        <p:origin x="2010" y="-1500"/>
      </p:cViewPr>
      <p:guideLst>
        <p:guide orient="horz" pos="2462"/>
        <p:guide pos="2183"/>
        <p:guide pos="119"/>
        <p:guide pos="42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5" Type="http://schemas.openxmlformats.org/officeDocument/2006/relationships/font" Target="fonts/font2.fntdata"/><Relationship Id="rId10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F6740-B8BA-421A-AAE6-A68FB1166F8C}" type="datetimeFigureOut">
              <a:rPr lang="ko-KR" altLang="en-US" smtClean="0"/>
              <a:t>2024-09-13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0E526-B4D2-4B3B-91A8-B2FF52C7D3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9759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0E526-B4D2-4B3B-91A8-B2FF52C7D378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3813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56954-8E96-4C81-BFD8-3E68E96AE22D}" type="datetimeFigureOut">
              <a:rPr lang="ko-KR" altLang="en-US" smtClean="0"/>
              <a:t>2024-09-13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F22E1-AEBB-40EC-BA6B-5E454EB973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6275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56954-8E96-4C81-BFD8-3E68E96AE22D}" type="datetimeFigureOut">
              <a:rPr lang="ko-KR" altLang="en-US" smtClean="0"/>
              <a:t>2024-09-13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F22E1-AEBB-40EC-BA6B-5E454EB973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5752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56954-8E96-4C81-BFD8-3E68E96AE22D}" type="datetimeFigureOut">
              <a:rPr lang="ko-KR" altLang="en-US" smtClean="0"/>
              <a:t>2024-09-13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F22E1-AEBB-40EC-BA6B-5E454EB973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3790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56954-8E96-4C81-BFD8-3E68E96AE22D}" type="datetimeFigureOut">
              <a:rPr lang="ko-KR" altLang="en-US" smtClean="0"/>
              <a:t>2024-09-13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F22E1-AEBB-40EC-BA6B-5E454EB973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2245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56954-8E96-4C81-BFD8-3E68E96AE22D}" type="datetimeFigureOut">
              <a:rPr lang="ko-KR" altLang="en-US" smtClean="0"/>
              <a:t>2024-09-13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F22E1-AEBB-40EC-BA6B-5E454EB973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2420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56954-8E96-4C81-BFD8-3E68E96AE22D}" type="datetimeFigureOut">
              <a:rPr lang="ko-KR" altLang="en-US" smtClean="0"/>
              <a:t>2024-09-13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F22E1-AEBB-40EC-BA6B-5E454EB973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724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56954-8E96-4C81-BFD8-3E68E96AE22D}" type="datetimeFigureOut">
              <a:rPr lang="ko-KR" altLang="en-US" smtClean="0"/>
              <a:t>2024-09-13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F22E1-AEBB-40EC-BA6B-5E454EB973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1673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56954-8E96-4C81-BFD8-3E68E96AE22D}" type="datetimeFigureOut">
              <a:rPr lang="ko-KR" altLang="en-US" smtClean="0"/>
              <a:t>2024-09-13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F22E1-AEBB-40EC-BA6B-5E454EB973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7658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56954-8E96-4C81-BFD8-3E68E96AE22D}" type="datetimeFigureOut">
              <a:rPr lang="ko-KR" altLang="en-US" smtClean="0"/>
              <a:t>2024-09-13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F22E1-AEBB-40EC-BA6B-5E454EB973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6245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56954-8E96-4C81-BFD8-3E68E96AE22D}" type="datetimeFigureOut">
              <a:rPr lang="ko-KR" altLang="en-US" smtClean="0"/>
              <a:t>2024-09-13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F22E1-AEBB-40EC-BA6B-5E454EB973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3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56954-8E96-4C81-BFD8-3E68E96AE22D}" type="datetimeFigureOut">
              <a:rPr lang="ko-KR" altLang="en-US" smtClean="0"/>
              <a:t>2024-09-13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F22E1-AEBB-40EC-BA6B-5E454EB973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4178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56954-8E96-4C81-BFD8-3E68E96AE22D}" type="datetimeFigureOut">
              <a:rPr lang="ko-KR" altLang="en-US" smtClean="0"/>
              <a:t>2024-09-13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F22E1-AEBB-40EC-BA6B-5E454EB973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3393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직선 연결선 111">
            <a:extLst>
              <a:ext uri="{FF2B5EF4-FFF2-40B4-BE49-F238E27FC236}">
                <a16:creationId xmlns:a16="http://schemas.microsoft.com/office/drawing/2014/main" id="{7CE3081A-EFB9-2ED9-8450-C807F141AD34}"/>
              </a:ext>
            </a:extLst>
          </p:cNvPr>
          <p:cNvCxnSpPr>
            <a:cxnSpLocks/>
          </p:cNvCxnSpPr>
          <p:nvPr/>
        </p:nvCxnSpPr>
        <p:spPr>
          <a:xfrm>
            <a:off x="5060581" y="592215"/>
            <a:ext cx="208305" cy="33934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>
            <a:extLst>
              <a:ext uri="{FF2B5EF4-FFF2-40B4-BE49-F238E27FC236}">
                <a16:creationId xmlns:a16="http://schemas.microsoft.com/office/drawing/2014/main" id="{089E3736-7683-EF5F-5B26-19D987B801ED}"/>
              </a:ext>
            </a:extLst>
          </p:cNvPr>
          <p:cNvCxnSpPr>
            <a:cxnSpLocks/>
          </p:cNvCxnSpPr>
          <p:nvPr/>
        </p:nvCxnSpPr>
        <p:spPr>
          <a:xfrm flipH="1">
            <a:off x="6476186" y="776445"/>
            <a:ext cx="159479" cy="27370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9570D9E9-9AF9-1B89-5DAF-FBE8788B8988}"/>
              </a:ext>
            </a:extLst>
          </p:cNvPr>
          <p:cNvCxnSpPr>
            <a:cxnSpLocks/>
          </p:cNvCxnSpPr>
          <p:nvPr/>
        </p:nvCxnSpPr>
        <p:spPr>
          <a:xfrm flipH="1">
            <a:off x="6469153" y="1820751"/>
            <a:ext cx="282692" cy="1725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>
            <a:extLst>
              <a:ext uri="{FF2B5EF4-FFF2-40B4-BE49-F238E27FC236}">
                <a16:creationId xmlns:a16="http://schemas.microsoft.com/office/drawing/2014/main" id="{69CB9ECF-6936-4344-1CB6-D8546A110E90}"/>
              </a:ext>
            </a:extLst>
          </p:cNvPr>
          <p:cNvCxnSpPr>
            <a:cxnSpLocks/>
          </p:cNvCxnSpPr>
          <p:nvPr/>
        </p:nvCxnSpPr>
        <p:spPr>
          <a:xfrm flipV="1">
            <a:off x="5683906" y="1449177"/>
            <a:ext cx="76435" cy="27982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>
            <a:extLst>
              <a:ext uri="{FF2B5EF4-FFF2-40B4-BE49-F238E27FC236}">
                <a16:creationId xmlns:a16="http://schemas.microsoft.com/office/drawing/2014/main" id="{AF17563F-13C0-1B79-AE76-D4218AF09F85}"/>
              </a:ext>
            </a:extLst>
          </p:cNvPr>
          <p:cNvCxnSpPr>
            <a:cxnSpLocks/>
            <a:stCxn id="93" idx="5"/>
          </p:cNvCxnSpPr>
          <p:nvPr/>
        </p:nvCxnSpPr>
        <p:spPr>
          <a:xfrm flipH="1" flipV="1">
            <a:off x="5519073" y="1262243"/>
            <a:ext cx="269220" cy="25062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FC02031A-507A-B948-3452-06F1DC1412ED}"/>
              </a:ext>
            </a:extLst>
          </p:cNvPr>
          <p:cNvCxnSpPr>
            <a:cxnSpLocks/>
          </p:cNvCxnSpPr>
          <p:nvPr/>
        </p:nvCxnSpPr>
        <p:spPr>
          <a:xfrm flipH="1">
            <a:off x="6367328" y="1568033"/>
            <a:ext cx="9776" cy="49902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9F1011C5-FF3A-3C2C-BB6E-DDA60EB2560E}"/>
              </a:ext>
            </a:extLst>
          </p:cNvPr>
          <p:cNvCxnSpPr>
            <a:cxnSpLocks/>
            <a:stCxn id="39" idx="1"/>
          </p:cNvCxnSpPr>
          <p:nvPr/>
        </p:nvCxnSpPr>
        <p:spPr>
          <a:xfrm flipH="1" flipV="1">
            <a:off x="5340449" y="1231902"/>
            <a:ext cx="832688" cy="14850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>
            <a:extLst>
              <a:ext uri="{FF2B5EF4-FFF2-40B4-BE49-F238E27FC236}">
                <a16:creationId xmlns:a16="http://schemas.microsoft.com/office/drawing/2014/main" id="{33DFC901-993A-8128-172F-777A5B79C97C}"/>
              </a:ext>
            </a:extLst>
          </p:cNvPr>
          <p:cNvCxnSpPr>
            <a:cxnSpLocks/>
          </p:cNvCxnSpPr>
          <p:nvPr/>
        </p:nvCxnSpPr>
        <p:spPr>
          <a:xfrm flipH="1">
            <a:off x="5779647" y="1421403"/>
            <a:ext cx="522772" cy="53863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33B42488-B288-DC81-639D-DB80A763714E}"/>
              </a:ext>
            </a:extLst>
          </p:cNvPr>
          <p:cNvCxnSpPr>
            <a:cxnSpLocks/>
          </p:cNvCxnSpPr>
          <p:nvPr/>
        </p:nvCxnSpPr>
        <p:spPr>
          <a:xfrm flipH="1" flipV="1">
            <a:off x="5810789" y="789958"/>
            <a:ext cx="519804" cy="36574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>
            <a:extLst>
              <a:ext uri="{FF2B5EF4-FFF2-40B4-BE49-F238E27FC236}">
                <a16:creationId xmlns:a16="http://schemas.microsoft.com/office/drawing/2014/main" id="{8CB78B21-0218-A0DC-6ADD-9FB0FABB93CA}"/>
              </a:ext>
            </a:extLst>
          </p:cNvPr>
          <p:cNvCxnSpPr>
            <a:cxnSpLocks/>
          </p:cNvCxnSpPr>
          <p:nvPr/>
        </p:nvCxnSpPr>
        <p:spPr>
          <a:xfrm flipH="1">
            <a:off x="5451455" y="790948"/>
            <a:ext cx="378111" cy="24622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88DB4F29-60FF-6626-E171-F3417D5CE534}"/>
              </a:ext>
            </a:extLst>
          </p:cNvPr>
          <p:cNvCxnSpPr>
            <a:cxnSpLocks/>
            <a:endCxn id="59" idx="2"/>
          </p:cNvCxnSpPr>
          <p:nvPr/>
        </p:nvCxnSpPr>
        <p:spPr>
          <a:xfrm flipH="1" flipV="1">
            <a:off x="4820467" y="1812646"/>
            <a:ext cx="622469" cy="254416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>
            <a:extLst>
              <a:ext uri="{FF2B5EF4-FFF2-40B4-BE49-F238E27FC236}">
                <a16:creationId xmlns:a16="http://schemas.microsoft.com/office/drawing/2014/main" id="{F79CBE8F-AC28-B66D-83E1-BC3D32F20E16}"/>
              </a:ext>
            </a:extLst>
          </p:cNvPr>
          <p:cNvCxnSpPr>
            <a:cxnSpLocks/>
            <a:endCxn id="59" idx="7"/>
          </p:cNvCxnSpPr>
          <p:nvPr/>
        </p:nvCxnSpPr>
        <p:spPr>
          <a:xfrm flipH="1">
            <a:off x="5014439" y="1450572"/>
            <a:ext cx="150596" cy="28172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7A471290-E43B-1FE3-A325-D04A5E80E226}"/>
              </a:ext>
            </a:extLst>
          </p:cNvPr>
          <p:cNvSpPr/>
          <p:nvPr/>
        </p:nvSpPr>
        <p:spPr>
          <a:xfrm>
            <a:off x="3189745" y="2566011"/>
            <a:ext cx="510377" cy="291963"/>
          </a:xfrm>
          <a:prstGeom prst="rect">
            <a:avLst/>
          </a:prstGeom>
          <a:solidFill>
            <a:srgbClr val="0173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D67957D-5D6B-EEFA-C2BE-0D091D7BB4F6}"/>
              </a:ext>
            </a:extLst>
          </p:cNvPr>
          <p:cNvSpPr/>
          <p:nvPr/>
        </p:nvSpPr>
        <p:spPr>
          <a:xfrm>
            <a:off x="277024" y="2566011"/>
            <a:ext cx="510377" cy="291963"/>
          </a:xfrm>
          <a:prstGeom prst="rect">
            <a:avLst/>
          </a:prstGeom>
          <a:solidFill>
            <a:srgbClr val="0173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70E0E3-C0A5-5CAE-EA18-E1BB54552B47}"/>
              </a:ext>
            </a:extLst>
          </p:cNvPr>
          <p:cNvSpPr txBox="1"/>
          <p:nvPr/>
        </p:nvSpPr>
        <p:spPr>
          <a:xfrm>
            <a:off x="198204" y="746801"/>
            <a:ext cx="1436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>
                <a:solidFill>
                  <a:srgbClr val="0173BC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2024</a:t>
            </a:r>
            <a:endParaRPr lang="en-US" altLang="ko-KR" sz="3200" dirty="0">
              <a:solidFill>
                <a:srgbClr val="0173BC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462133-8ABB-7B53-CA0D-805B1CFDE4A4}"/>
              </a:ext>
            </a:extLst>
          </p:cNvPr>
          <p:cNvSpPr txBox="1"/>
          <p:nvPr/>
        </p:nvSpPr>
        <p:spPr>
          <a:xfrm>
            <a:off x="173261" y="1267591"/>
            <a:ext cx="5079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rgbClr val="0173BC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</a:t>
            </a:r>
            <a:r>
              <a:rPr lang="ko-KR" altLang="en-US" sz="3200" dirty="0">
                <a:solidFill>
                  <a:srgbClr val="0173BC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사</a:t>
            </a:r>
            <a:r>
              <a:rPr lang="en-US" altLang="ko-KR" sz="3200" dirty="0">
                <a:solidFill>
                  <a:srgbClr val="0173BC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)</a:t>
            </a:r>
            <a:r>
              <a:rPr lang="ko-KR" altLang="en-US" sz="3200" dirty="0" err="1">
                <a:solidFill>
                  <a:srgbClr val="0173BC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한국퇴적환경준설학회</a:t>
            </a:r>
            <a:endParaRPr lang="en-US" altLang="ko-KR" sz="3200" dirty="0">
              <a:solidFill>
                <a:srgbClr val="0173BC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06AD4C-685F-89A6-7B40-897395069EB2}"/>
              </a:ext>
            </a:extLst>
          </p:cNvPr>
          <p:cNvSpPr txBox="1"/>
          <p:nvPr/>
        </p:nvSpPr>
        <p:spPr>
          <a:xfrm>
            <a:off x="198204" y="1852366"/>
            <a:ext cx="2942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173BC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추계학술대회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B1ED52D-2A4B-B09F-1947-7E5D1919E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030" y="181955"/>
            <a:ext cx="1767166" cy="24492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2D8885-4546-94CD-6711-8A2F1A3752E6}"/>
              </a:ext>
            </a:extLst>
          </p:cNvPr>
          <p:cNvSpPr txBox="1"/>
          <p:nvPr/>
        </p:nvSpPr>
        <p:spPr>
          <a:xfrm>
            <a:off x="1337046" y="896087"/>
            <a:ext cx="2348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rgbClr val="2D8BC8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KOREAN SOCIETY OF SEDIMENT</a:t>
            </a:r>
          </a:p>
          <a:p>
            <a:r>
              <a:rPr lang="en-US" altLang="ko-KR" sz="900" dirty="0">
                <a:solidFill>
                  <a:srgbClr val="2D8BC8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ENVIRONMENT AND DREDGING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F6AB1C-AD69-4C18-4A11-A6B59DEFC3BE}"/>
              </a:ext>
            </a:extLst>
          </p:cNvPr>
          <p:cNvSpPr txBox="1"/>
          <p:nvPr/>
        </p:nvSpPr>
        <p:spPr>
          <a:xfrm>
            <a:off x="3534220" y="180592"/>
            <a:ext cx="31911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b="1" dirty="0">
                <a:solidFill>
                  <a:srgbClr val="0173BC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	www.k-environmentaldredging.or.kr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E64630-BA77-45F4-7E6D-36B96DD58C30}"/>
              </a:ext>
            </a:extLst>
          </p:cNvPr>
          <p:cNvSpPr txBox="1"/>
          <p:nvPr/>
        </p:nvSpPr>
        <p:spPr>
          <a:xfrm>
            <a:off x="271030" y="2564388"/>
            <a:ext cx="5163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일시</a:t>
            </a:r>
            <a:endParaRPr lang="en-US" altLang="ko-KR" sz="1400" dirty="0">
              <a:solidFill>
                <a:schemeClr val="bg1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F4E1DC-A38D-506B-99E7-43009A08FB41}"/>
              </a:ext>
            </a:extLst>
          </p:cNvPr>
          <p:cNvSpPr txBox="1"/>
          <p:nvPr/>
        </p:nvSpPr>
        <p:spPr>
          <a:xfrm>
            <a:off x="783101" y="2584608"/>
            <a:ext cx="2798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>
                <a:solidFill>
                  <a:srgbClr val="0173BC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2024.10.24</a:t>
            </a:r>
            <a:r>
              <a:rPr lang="en-US" altLang="ko-KR" sz="1100">
                <a:solidFill>
                  <a:srgbClr val="0173BC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</a:t>
            </a:r>
            <a:r>
              <a:rPr lang="en-US" altLang="ko-KR" sz="1100" dirty="0">
                <a:solidFill>
                  <a:srgbClr val="0173BC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Thu</a:t>
            </a:r>
            <a:r>
              <a:rPr lang="en-US" altLang="ko-KR" sz="1100">
                <a:solidFill>
                  <a:srgbClr val="0173BC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) </a:t>
            </a:r>
            <a:r>
              <a:rPr lang="en-US" altLang="ko-KR" sz="1400">
                <a:solidFill>
                  <a:srgbClr val="0173BC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~25</a:t>
            </a:r>
            <a:r>
              <a:rPr lang="en-US" altLang="ko-KR" sz="1100">
                <a:solidFill>
                  <a:srgbClr val="0173BC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</a:t>
            </a:r>
            <a:r>
              <a:rPr lang="en-US" altLang="ko-KR" sz="1100" dirty="0">
                <a:solidFill>
                  <a:srgbClr val="0173BC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Fri)</a:t>
            </a:r>
            <a:endParaRPr lang="en-US" altLang="ko-KR" sz="1400" dirty="0">
              <a:solidFill>
                <a:srgbClr val="0173BC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1F8EC8-E0DA-DABD-36FF-0AA3D1B8754F}"/>
              </a:ext>
            </a:extLst>
          </p:cNvPr>
          <p:cNvSpPr txBox="1"/>
          <p:nvPr/>
        </p:nvSpPr>
        <p:spPr>
          <a:xfrm>
            <a:off x="3187820" y="2558103"/>
            <a:ext cx="510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장소</a:t>
            </a:r>
            <a:endParaRPr lang="en-US" altLang="ko-KR" sz="1400" dirty="0">
              <a:solidFill>
                <a:schemeClr val="bg1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4F34DA-D8D5-883B-175F-2E8BB9088AD3}"/>
              </a:ext>
            </a:extLst>
          </p:cNvPr>
          <p:cNvSpPr txBox="1"/>
          <p:nvPr/>
        </p:nvSpPr>
        <p:spPr>
          <a:xfrm>
            <a:off x="3685309" y="2584346"/>
            <a:ext cx="31280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0173BC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제주 베스트 웨스턴 호텔 </a:t>
            </a:r>
            <a:r>
              <a:rPr lang="en-US" altLang="ko-KR" sz="1400" dirty="0">
                <a:solidFill>
                  <a:srgbClr val="0173BC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2</a:t>
            </a:r>
            <a:r>
              <a:rPr lang="ko-KR" altLang="en-US" sz="1400" dirty="0">
                <a:solidFill>
                  <a:srgbClr val="0173BC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층 </a:t>
            </a:r>
            <a:r>
              <a:rPr lang="en-US" altLang="ko-KR" sz="1400" dirty="0">
                <a:solidFill>
                  <a:srgbClr val="0173BC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LILY HALL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325B3A39-EDD9-EC9A-CFFE-6DA10FADA03D}"/>
              </a:ext>
            </a:extLst>
          </p:cNvPr>
          <p:cNvSpPr/>
          <p:nvPr/>
        </p:nvSpPr>
        <p:spPr>
          <a:xfrm>
            <a:off x="0" y="3043477"/>
            <a:ext cx="3420534" cy="263745"/>
          </a:xfrm>
          <a:prstGeom prst="rect">
            <a:avLst/>
          </a:prstGeom>
          <a:solidFill>
            <a:srgbClr val="33B7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10.24</a:t>
            </a:r>
            <a:r>
              <a:rPr lang="en-US" altLang="ko-KR" sz="80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</a:t>
            </a:r>
            <a:r>
              <a:rPr lang="en-US" altLang="ko-KR" sz="8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Thu)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185DCEF-A2D7-0B1C-0E6F-0D212DE8AE7D}"/>
              </a:ext>
            </a:extLst>
          </p:cNvPr>
          <p:cNvSpPr/>
          <p:nvPr/>
        </p:nvSpPr>
        <p:spPr>
          <a:xfrm>
            <a:off x="3441698" y="3043477"/>
            <a:ext cx="3416301" cy="264117"/>
          </a:xfrm>
          <a:prstGeom prst="rect">
            <a:avLst/>
          </a:prstGeom>
          <a:solidFill>
            <a:srgbClr val="22AB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10.25</a:t>
            </a:r>
            <a:r>
              <a:rPr lang="en-US" altLang="ko-KR" sz="80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</a:t>
            </a:r>
            <a:r>
              <a:rPr lang="en-US" altLang="ko-KR" sz="8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Fri)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21EB330-EA3F-75BC-9ECB-20A47A0373DF}"/>
              </a:ext>
            </a:extLst>
          </p:cNvPr>
          <p:cNvSpPr/>
          <p:nvPr/>
        </p:nvSpPr>
        <p:spPr>
          <a:xfrm>
            <a:off x="173261" y="3625597"/>
            <a:ext cx="1269173" cy="3916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rgbClr val="0173BC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11:00 – 12:00</a:t>
            </a:r>
          </a:p>
          <a:p>
            <a:pPr>
              <a:lnSpc>
                <a:spcPct val="150000"/>
              </a:lnSpc>
            </a:pPr>
            <a:r>
              <a:rPr lang="en-US" altLang="ko-KR" sz="900" dirty="0">
                <a:solidFill>
                  <a:srgbClr val="0173BC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12:00 – 13:00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3B8B59E-0EB9-7E04-210B-501AA446B069}"/>
              </a:ext>
            </a:extLst>
          </p:cNvPr>
          <p:cNvSpPr/>
          <p:nvPr/>
        </p:nvSpPr>
        <p:spPr>
          <a:xfrm>
            <a:off x="2666195" y="3647427"/>
            <a:ext cx="739671" cy="3162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8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이사회</a:t>
            </a:r>
            <a:endParaRPr lang="en-US" altLang="ko-KR" sz="800" b="1" dirty="0">
              <a:solidFill>
                <a:schemeClr val="tx1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8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학회등록</a:t>
            </a:r>
            <a:endParaRPr lang="ko-KR" altLang="en-US" sz="800" b="1" dirty="0">
              <a:solidFill>
                <a:schemeClr val="tx1"/>
              </a:solidFill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801D740-D2C1-FFE1-195A-F78694D6C005}"/>
              </a:ext>
            </a:extLst>
          </p:cNvPr>
          <p:cNvSpPr/>
          <p:nvPr/>
        </p:nvSpPr>
        <p:spPr>
          <a:xfrm>
            <a:off x="152424" y="3394025"/>
            <a:ext cx="3153785" cy="223932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이사회 및 학회등록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ECE1C2BD-318B-FBBC-B617-17BA921A6B53}"/>
              </a:ext>
            </a:extLst>
          </p:cNvPr>
          <p:cNvSpPr/>
          <p:nvPr/>
        </p:nvSpPr>
        <p:spPr>
          <a:xfrm>
            <a:off x="152423" y="4001669"/>
            <a:ext cx="3153785" cy="230973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개회사</a:t>
            </a:r>
            <a:r>
              <a:rPr lang="en-US" altLang="ko-KR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/</a:t>
            </a:r>
            <a:r>
              <a:rPr lang="ko-KR" altLang="en-US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축사</a:t>
            </a:r>
            <a:r>
              <a:rPr lang="en-US" altLang="ko-KR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/</a:t>
            </a:r>
            <a:r>
              <a:rPr lang="ko-KR" altLang="en-US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회의안건 </a:t>
            </a:r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</a:t>
            </a:r>
            <a:r>
              <a:rPr lang="ko-KR" altLang="en-US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사회 </a:t>
            </a:r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: </a:t>
            </a:r>
            <a:r>
              <a:rPr lang="ko-KR" altLang="en-US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최용주 교수</a:t>
            </a:r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_</a:t>
            </a:r>
            <a:r>
              <a:rPr lang="ko-KR" altLang="en-US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서울대학교</a:t>
            </a:r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)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EF747B36-C829-6C0A-DA65-16695CF27C5F}"/>
              </a:ext>
            </a:extLst>
          </p:cNvPr>
          <p:cNvSpPr/>
          <p:nvPr/>
        </p:nvSpPr>
        <p:spPr>
          <a:xfrm>
            <a:off x="152421" y="4693641"/>
            <a:ext cx="3153785" cy="228600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세션 </a:t>
            </a:r>
            <a:r>
              <a:rPr lang="en-US" altLang="ko-KR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1</a:t>
            </a:r>
            <a:r>
              <a:rPr lang="ko-KR" altLang="en-US" sz="12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</a:t>
            </a:r>
            <a:r>
              <a:rPr lang="ko-KR" altLang="en-US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좌장 </a:t>
            </a:r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: </a:t>
            </a:r>
            <a:r>
              <a:rPr lang="ko-KR" altLang="en-US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김경련 박사</a:t>
            </a:r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_KIOST)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43C9592-D2CA-6636-9C49-332CE275A8FB}"/>
              </a:ext>
            </a:extLst>
          </p:cNvPr>
          <p:cNvSpPr/>
          <p:nvPr/>
        </p:nvSpPr>
        <p:spPr>
          <a:xfrm flipV="1">
            <a:off x="-8670" y="9448727"/>
            <a:ext cx="6866669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graphicFrame>
        <p:nvGraphicFramePr>
          <p:cNvPr id="33" name="표 34">
            <a:extLst>
              <a:ext uri="{FF2B5EF4-FFF2-40B4-BE49-F238E27FC236}">
                <a16:creationId xmlns:a16="http://schemas.microsoft.com/office/drawing/2014/main" id="{DF120BB2-54D7-2602-A1CD-5CE717F1E3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811941"/>
              </p:ext>
            </p:extLst>
          </p:nvPr>
        </p:nvGraphicFramePr>
        <p:xfrm>
          <a:off x="173261" y="4244602"/>
          <a:ext cx="303813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729">
                  <a:extLst>
                    <a:ext uri="{9D8B030D-6E8A-4147-A177-3AD203B41FA5}">
                      <a16:colId xmlns:a16="http://schemas.microsoft.com/office/drawing/2014/main" val="3239938029"/>
                    </a:ext>
                  </a:extLst>
                </a:gridCol>
                <a:gridCol w="777667">
                  <a:extLst>
                    <a:ext uri="{9D8B030D-6E8A-4147-A177-3AD203B41FA5}">
                      <a16:colId xmlns:a16="http://schemas.microsoft.com/office/drawing/2014/main" val="385818112"/>
                    </a:ext>
                  </a:extLst>
                </a:gridCol>
                <a:gridCol w="614734">
                  <a:extLst>
                    <a:ext uri="{9D8B030D-6E8A-4147-A177-3AD203B41FA5}">
                      <a16:colId xmlns:a16="http://schemas.microsoft.com/office/drawing/2014/main" val="1008372007"/>
                    </a:ext>
                  </a:extLst>
                </a:gridCol>
              </a:tblGrid>
              <a:tr h="1939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rgbClr val="0173BC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13:00 </a:t>
                      </a:r>
                      <a:r>
                        <a:rPr lang="en-US" altLang="ko-KR" sz="900" b="0">
                          <a:solidFill>
                            <a:srgbClr val="0173BC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– 13:10</a:t>
                      </a:r>
                      <a:endParaRPr lang="ko-KR" altLang="en-US" sz="900" b="0" dirty="0">
                        <a:solidFill>
                          <a:srgbClr val="0173BC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신원식 회장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경북대학교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0650242"/>
                  </a:ext>
                </a:extLst>
              </a:tr>
              <a:tr h="193908"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rgbClr val="0173BC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이희승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 원장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 KIOST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481200"/>
                  </a:ext>
                </a:extLst>
              </a:tr>
            </a:tbl>
          </a:graphicData>
        </a:graphic>
      </p:graphicFrame>
      <p:graphicFrame>
        <p:nvGraphicFramePr>
          <p:cNvPr id="35" name="표 34">
            <a:extLst>
              <a:ext uri="{FF2B5EF4-FFF2-40B4-BE49-F238E27FC236}">
                <a16:creationId xmlns:a16="http://schemas.microsoft.com/office/drawing/2014/main" id="{F873FF19-6F37-8D50-7026-DE1DC24FEE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142209"/>
              </p:ext>
            </p:extLst>
          </p:nvPr>
        </p:nvGraphicFramePr>
        <p:xfrm>
          <a:off x="150119" y="4930380"/>
          <a:ext cx="3147226" cy="11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0559">
                  <a:extLst>
                    <a:ext uri="{9D8B030D-6E8A-4147-A177-3AD203B41FA5}">
                      <a16:colId xmlns:a16="http://schemas.microsoft.com/office/drawing/2014/main" val="3239938029"/>
                    </a:ext>
                  </a:extLst>
                </a:gridCol>
                <a:gridCol w="794759">
                  <a:extLst>
                    <a:ext uri="{9D8B030D-6E8A-4147-A177-3AD203B41FA5}">
                      <a16:colId xmlns:a16="http://schemas.microsoft.com/office/drawing/2014/main" val="385818112"/>
                    </a:ext>
                  </a:extLst>
                </a:gridCol>
                <a:gridCol w="641908">
                  <a:extLst>
                    <a:ext uri="{9D8B030D-6E8A-4147-A177-3AD203B41FA5}">
                      <a16:colId xmlns:a16="http://schemas.microsoft.com/office/drawing/2014/main" val="1008372007"/>
                    </a:ext>
                  </a:extLst>
                </a:gridCol>
              </a:tblGrid>
              <a:tr h="1674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rgbClr val="0173BC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13:10 – 14:50</a:t>
                      </a:r>
                      <a:endParaRPr lang="ko-KR" altLang="en-US" sz="900" b="0" dirty="0">
                        <a:solidFill>
                          <a:srgbClr val="0173BC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0650242"/>
                  </a:ext>
                </a:extLst>
              </a:tr>
              <a:tr h="21215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65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태풍은 </a:t>
                      </a:r>
                      <a:r>
                        <a:rPr lang="ko-KR" altLang="en-US" sz="650" b="0" dirty="0" err="1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연안퇴적환경에</a:t>
                      </a:r>
                      <a:r>
                        <a:rPr lang="ko-KR" altLang="en-US" sz="65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 긍정적인 역할을  하는가</a:t>
                      </a:r>
                      <a:r>
                        <a:rPr lang="en-US" altLang="ko-KR" sz="65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? </a:t>
                      </a:r>
                      <a:r>
                        <a:rPr lang="ko-KR" altLang="en-US" sz="65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부정적인 역할을 하는가</a:t>
                      </a:r>
                      <a:r>
                        <a:rPr lang="en-US" altLang="ko-KR" sz="65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?</a:t>
                      </a:r>
                      <a:endParaRPr lang="ko-KR" altLang="en-US" sz="65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65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류중형 교수</a:t>
                      </a:r>
                      <a:endParaRPr lang="ko-KR" altLang="en-US" sz="65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부경대학교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7408083"/>
                  </a:ext>
                </a:extLst>
              </a:tr>
              <a:tr h="22332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65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해양 천연물 활용 방안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65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이종석 박사</a:t>
                      </a:r>
                      <a:endParaRPr lang="ko-KR" altLang="en-US" sz="65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KIOST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4044818"/>
                  </a:ext>
                </a:extLst>
              </a:tr>
              <a:tr h="14516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65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제주 연안환경에서 해저 지하수의 중요성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65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김정현 교수</a:t>
                      </a:r>
                      <a:endParaRPr lang="ko-KR" altLang="en-US" sz="65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70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제주대학교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834307"/>
                  </a:ext>
                </a:extLst>
              </a:tr>
              <a:tr h="21215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65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해양치유 사업 활성화 관련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65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김충곤 박사</a:t>
                      </a:r>
                      <a:endParaRPr lang="ko-KR" altLang="en-US" sz="65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KIOST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883293"/>
                  </a:ext>
                </a:extLst>
              </a:tr>
            </a:tbl>
          </a:graphicData>
        </a:graphic>
      </p:graphicFrame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1DF1BA73-C253-168C-32CC-73819003D3D8}"/>
              </a:ext>
            </a:extLst>
          </p:cNvPr>
          <p:cNvSpPr/>
          <p:nvPr/>
        </p:nvSpPr>
        <p:spPr>
          <a:xfrm>
            <a:off x="152421" y="6393516"/>
            <a:ext cx="3153785" cy="222645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특별세션 </a:t>
            </a:r>
            <a:r>
              <a:rPr lang="en-US" altLang="ko-KR" sz="11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1</a:t>
            </a:r>
            <a:r>
              <a:rPr lang="ko-KR" altLang="en-US" sz="11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</a:t>
            </a:r>
            <a:r>
              <a:rPr lang="ko-KR" altLang="en-US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좌장 </a:t>
            </a:r>
            <a:r>
              <a:rPr lang="en-US" altLang="ko-KR" sz="9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:  </a:t>
            </a:r>
            <a:r>
              <a:rPr lang="ko-KR" altLang="en-US" sz="9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송덕종 위원</a:t>
            </a:r>
            <a:r>
              <a:rPr lang="en-US" altLang="ko-KR" sz="9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_</a:t>
            </a:r>
            <a:r>
              <a:rPr lang="ko-KR" altLang="en-US" sz="9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환경산업기술원</a:t>
            </a:r>
            <a:r>
              <a:rPr lang="en-US" altLang="ko-KR" sz="9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)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graphicFrame>
        <p:nvGraphicFramePr>
          <p:cNvPr id="37" name="표 36">
            <a:extLst>
              <a:ext uri="{FF2B5EF4-FFF2-40B4-BE49-F238E27FC236}">
                <a16:creationId xmlns:a16="http://schemas.microsoft.com/office/drawing/2014/main" id="{3E5EFA17-E2C7-D8C2-711A-5ECED8E86E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458752"/>
              </p:ext>
            </p:extLst>
          </p:nvPr>
        </p:nvGraphicFramePr>
        <p:xfrm>
          <a:off x="147605" y="6598779"/>
          <a:ext cx="3133458" cy="102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0619">
                  <a:extLst>
                    <a:ext uri="{9D8B030D-6E8A-4147-A177-3AD203B41FA5}">
                      <a16:colId xmlns:a16="http://schemas.microsoft.com/office/drawing/2014/main" val="3239938029"/>
                    </a:ext>
                  </a:extLst>
                </a:gridCol>
                <a:gridCol w="668281">
                  <a:extLst>
                    <a:ext uri="{9D8B030D-6E8A-4147-A177-3AD203B41FA5}">
                      <a16:colId xmlns:a16="http://schemas.microsoft.com/office/drawing/2014/main" val="385818112"/>
                    </a:ext>
                  </a:extLst>
                </a:gridCol>
                <a:gridCol w="734558">
                  <a:extLst>
                    <a:ext uri="{9D8B030D-6E8A-4147-A177-3AD203B41FA5}">
                      <a16:colId xmlns:a16="http://schemas.microsoft.com/office/drawing/2014/main" val="1008372007"/>
                    </a:ext>
                  </a:extLst>
                </a:gridCol>
              </a:tblGrid>
              <a:tr h="1875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rgbClr val="0173BC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15:10 – 16:40</a:t>
                      </a:r>
                      <a:endParaRPr lang="ko-KR" altLang="en-US" sz="900" b="0" dirty="0">
                        <a:solidFill>
                          <a:srgbClr val="0173BC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0650242"/>
                  </a:ext>
                </a:extLst>
              </a:tr>
              <a:tr h="189258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친환경안정화제 기반의 퇴적오염물 처리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박재우 교수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65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한양대학교</a:t>
                      </a:r>
                      <a:endParaRPr lang="en-US" altLang="ko-KR" sz="65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4719006"/>
                  </a:ext>
                </a:extLst>
              </a:tr>
              <a:tr h="252621"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700" b="0" dirty="0" err="1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Usv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로봇을 이용한 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휴먼포자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 포함한 퇴적물 준설 기술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70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조성수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수석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65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고등기술연구원</a:t>
                      </a:r>
                      <a:endParaRPr lang="ko-KR" altLang="en-US" sz="65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7408083"/>
                  </a:ext>
                </a:extLst>
              </a:tr>
              <a:tr h="250097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퇴적준설토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 물리적세척 재활용기술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70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박철 박사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65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건설생활시험연구원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4044818"/>
                  </a:ext>
                </a:extLst>
              </a:tr>
            </a:tbl>
          </a:graphicData>
        </a:graphic>
      </p:graphicFrame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A0ADB3B5-703C-E2ED-3BC2-5296818A9D3D}"/>
              </a:ext>
            </a:extLst>
          </p:cNvPr>
          <p:cNvSpPr/>
          <p:nvPr/>
        </p:nvSpPr>
        <p:spPr>
          <a:xfrm>
            <a:off x="137442" y="8522640"/>
            <a:ext cx="3153785" cy="224620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종합토론</a:t>
            </a:r>
            <a:r>
              <a:rPr lang="en-US" altLang="ko-KR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</a:t>
            </a:r>
            <a:r>
              <a:rPr lang="ko-KR" altLang="en-US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좌장 </a:t>
            </a:r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:  </a:t>
            </a:r>
            <a:r>
              <a:rPr lang="ko-KR" altLang="en-US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최재영 박사</a:t>
            </a:r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_KIST)</a:t>
            </a:r>
            <a:r>
              <a:rPr lang="ko-KR" altLang="en-US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graphicFrame>
        <p:nvGraphicFramePr>
          <p:cNvPr id="40" name="표 39">
            <a:extLst>
              <a:ext uri="{FF2B5EF4-FFF2-40B4-BE49-F238E27FC236}">
                <a16:creationId xmlns:a16="http://schemas.microsoft.com/office/drawing/2014/main" id="{62C98B24-4659-A60C-949A-59AC14600C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380794"/>
              </p:ext>
            </p:extLst>
          </p:nvPr>
        </p:nvGraphicFramePr>
        <p:xfrm>
          <a:off x="162796" y="8724930"/>
          <a:ext cx="315378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5096">
                  <a:extLst>
                    <a:ext uri="{9D8B030D-6E8A-4147-A177-3AD203B41FA5}">
                      <a16:colId xmlns:a16="http://schemas.microsoft.com/office/drawing/2014/main" val="3239938029"/>
                    </a:ext>
                  </a:extLst>
                </a:gridCol>
                <a:gridCol w="941142">
                  <a:extLst>
                    <a:ext uri="{9D8B030D-6E8A-4147-A177-3AD203B41FA5}">
                      <a16:colId xmlns:a16="http://schemas.microsoft.com/office/drawing/2014/main" val="385818112"/>
                    </a:ext>
                  </a:extLst>
                </a:gridCol>
                <a:gridCol w="757546">
                  <a:extLst>
                    <a:ext uri="{9D8B030D-6E8A-4147-A177-3AD203B41FA5}">
                      <a16:colId xmlns:a16="http://schemas.microsoft.com/office/drawing/2014/main" val="1008372007"/>
                    </a:ext>
                  </a:extLst>
                </a:gridCol>
              </a:tblGrid>
              <a:tr h="14411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rgbClr val="0173BC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17:30 – 17:50</a:t>
                      </a:r>
                      <a:endParaRPr lang="ko-KR" altLang="en-US" sz="900" b="0" dirty="0">
                        <a:solidFill>
                          <a:srgbClr val="0173BC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최만식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 교수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충남대학교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0650242"/>
                  </a:ext>
                </a:extLst>
              </a:tr>
              <a:tr h="144111"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김희만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 처장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한국철도공사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4719006"/>
                  </a:ext>
                </a:extLst>
              </a:tr>
            </a:tbl>
          </a:graphicData>
        </a:graphic>
      </p:graphicFrame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22475914-1A42-310C-6124-64996AAB594F}"/>
              </a:ext>
            </a:extLst>
          </p:cNvPr>
          <p:cNvSpPr/>
          <p:nvPr/>
        </p:nvSpPr>
        <p:spPr>
          <a:xfrm>
            <a:off x="152423" y="9186129"/>
            <a:ext cx="3153785" cy="224621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기념사진 </a:t>
            </a:r>
            <a:r>
              <a:rPr lang="ko-KR" altLang="en-US" sz="11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촬영</a:t>
            </a:r>
            <a:r>
              <a:rPr lang="en-US" altLang="ko-KR" sz="11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/</a:t>
            </a:r>
            <a:r>
              <a:rPr lang="ko-KR" altLang="en-US" sz="11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경품추첨</a:t>
            </a:r>
            <a:r>
              <a:rPr lang="en-US" altLang="ko-KR" sz="11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/</a:t>
            </a:r>
            <a:r>
              <a:rPr lang="ko-KR" altLang="en-US" sz="11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간친회</a:t>
            </a:r>
            <a:r>
              <a:rPr lang="en-US" altLang="ko-KR" sz="11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</a:t>
            </a:r>
            <a:r>
              <a:rPr lang="ko-KR" altLang="en-US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진행 </a:t>
            </a:r>
            <a:r>
              <a:rPr lang="en-US" altLang="ko-KR" sz="9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: </a:t>
            </a:r>
            <a:r>
              <a:rPr lang="ko-KR" altLang="en-US" sz="9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최재영 박사</a:t>
            </a:r>
            <a:r>
              <a:rPr lang="en-US" altLang="ko-KR" sz="9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_KIST </a:t>
            </a:r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)</a:t>
            </a:r>
            <a:r>
              <a:rPr lang="ko-KR" altLang="en-US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5E925729-07AA-B884-42AF-1363EF43569D}"/>
              </a:ext>
            </a:extLst>
          </p:cNvPr>
          <p:cNvSpPr/>
          <p:nvPr/>
        </p:nvSpPr>
        <p:spPr>
          <a:xfrm>
            <a:off x="3604680" y="3388784"/>
            <a:ext cx="3154244" cy="227053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특별세션 </a:t>
            </a:r>
            <a:r>
              <a:rPr lang="en-US" altLang="ko-KR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2</a:t>
            </a:r>
            <a:r>
              <a:rPr lang="ko-KR" altLang="en-US" sz="12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</a:t>
            </a:r>
            <a:r>
              <a:rPr lang="ko-KR" altLang="en-US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좌장 </a:t>
            </a:r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: </a:t>
            </a:r>
            <a:r>
              <a:rPr lang="ko-KR" altLang="en-US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김정관 위원</a:t>
            </a:r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_</a:t>
            </a:r>
            <a:r>
              <a:rPr lang="ko-KR" altLang="en-US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환경산업기술원</a:t>
            </a:r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)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E6DC37AA-9D3B-3318-7A37-34921997E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131030"/>
              </p:ext>
            </p:extLst>
          </p:nvPr>
        </p:nvGraphicFramePr>
        <p:xfrm>
          <a:off x="3625464" y="3658267"/>
          <a:ext cx="3133461" cy="23529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5289">
                  <a:extLst>
                    <a:ext uri="{9D8B030D-6E8A-4147-A177-3AD203B41FA5}">
                      <a16:colId xmlns:a16="http://schemas.microsoft.com/office/drawing/2014/main" val="3239938029"/>
                    </a:ext>
                  </a:extLst>
                </a:gridCol>
                <a:gridCol w="634086">
                  <a:extLst>
                    <a:ext uri="{9D8B030D-6E8A-4147-A177-3AD203B41FA5}">
                      <a16:colId xmlns:a16="http://schemas.microsoft.com/office/drawing/2014/main" val="385818112"/>
                    </a:ext>
                  </a:extLst>
                </a:gridCol>
                <a:gridCol w="634086">
                  <a:extLst>
                    <a:ext uri="{9D8B030D-6E8A-4147-A177-3AD203B41FA5}">
                      <a16:colId xmlns:a16="http://schemas.microsoft.com/office/drawing/2014/main" val="1556311722"/>
                    </a:ext>
                  </a:extLst>
                </a:gridCol>
              </a:tblGrid>
              <a:tr h="28461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rgbClr val="0173BC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09:00 – 11:30</a:t>
                      </a:r>
                      <a:endParaRPr lang="ko-KR" altLang="en-US" sz="900" b="0" dirty="0">
                        <a:solidFill>
                          <a:srgbClr val="0173BC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650242"/>
                  </a:ext>
                </a:extLst>
              </a:tr>
              <a:tr h="394083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70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안동댐 퇴적물 오염현황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김영훈  교수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안동대학교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4719006"/>
                  </a:ext>
                </a:extLst>
              </a:tr>
              <a:tr h="419184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70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준설토 산 세척 시 잔류염분이 식물생장에 미치는 영향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최용주  교수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서울대학교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867803"/>
                  </a:ext>
                </a:extLst>
              </a:tr>
              <a:tr h="525444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70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국내 하천</a:t>
                      </a:r>
                      <a:r>
                        <a:rPr lang="en-US" altLang="ko-KR" sz="70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/</a:t>
                      </a:r>
                      <a:r>
                        <a:rPr lang="ko-KR" altLang="en-US" sz="70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호소 퇴적물 오염도 판단기준 및 오염물량 산정방법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황인성 교수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부산대학교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7408083"/>
                  </a:ext>
                </a:extLst>
              </a:tr>
              <a:tr h="335516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70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정화토와 오염퇴적토의 유용자원화 기술에 대한 연구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최재영  박사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KIST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4044818"/>
                  </a:ext>
                </a:extLst>
              </a:tr>
              <a:tr h="394083">
                <a:tc>
                  <a:txBody>
                    <a:bodyPr/>
                    <a:lstStyle/>
                    <a:p>
                      <a:pPr algn="just"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258263"/>
                  </a:ext>
                </a:extLst>
              </a:tr>
            </a:tbl>
          </a:graphicData>
        </a:graphic>
      </p:graphicFrame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6E80838D-8A69-0EA2-26B8-F36F9BE13B43}"/>
              </a:ext>
            </a:extLst>
          </p:cNvPr>
          <p:cNvSpPr/>
          <p:nvPr/>
        </p:nvSpPr>
        <p:spPr>
          <a:xfrm>
            <a:off x="152421" y="6118698"/>
            <a:ext cx="3153785" cy="228600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Coffee break/</a:t>
            </a:r>
            <a:r>
              <a:rPr lang="ko-KR" altLang="en-US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포스터 </a:t>
            </a:r>
            <a:r>
              <a:rPr lang="ko-KR" altLang="en-US" sz="11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발표 </a:t>
            </a:r>
            <a:r>
              <a:rPr lang="en-US" altLang="ko-KR" sz="11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(20</a:t>
            </a:r>
            <a:r>
              <a:rPr lang="ko-KR" altLang="en-US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분</a:t>
            </a:r>
            <a:r>
              <a:rPr lang="en-US" altLang="ko-KR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)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7D015E58-D181-12AB-40DC-1C1C33E9027C}"/>
              </a:ext>
            </a:extLst>
          </p:cNvPr>
          <p:cNvSpPr/>
          <p:nvPr/>
        </p:nvSpPr>
        <p:spPr>
          <a:xfrm>
            <a:off x="3593983" y="6631395"/>
            <a:ext cx="3154244" cy="354043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/>
              </a:rPr>
              <a:t>우수 구두 발표</a:t>
            </a:r>
            <a:r>
              <a:rPr lang="en-US" altLang="ko-KR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/>
              </a:rPr>
              <a:t>/</a:t>
            </a:r>
            <a:r>
              <a:rPr lang="ko-KR" altLang="en-US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/>
              </a:rPr>
              <a:t>포스터 발표 시상 </a:t>
            </a:r>
            <a:endParaRPr lang="en-US" altLang="ko-KR" sz="1100" b="1" dirty="0">
              <a:solidFill>
                <a:schemeClr val="tx1"/>
              </a:solidFill>
              <a:latin typeface="나눔스퀘어_ac Bold" panose="020B0600000101010101" pitchFamily="50" charset="-127"/>
              <a:ea typeface="나눔스퀘어_ac Bold" panose="020B0600000101010101"/>
            </a:endParaRPr>
          </a:p>
          <a:p>
            <a:pPr algn="ctr"/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/>
              </a:rPr>
              <a:t>(</a:t>
            </a:r>
            <a:r>
              <a:rPr lang="ko-KR" altLang="en-US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/>
              </a:rPr>
              <a:t>진행 </a:t>
            </a:r>
            <a:r>
              <a:rPr lang="en-US" altLang="ko-KR" sz="9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/>
              </a:rPr>
              <a:t>: </a:t>
            </a:r>
            <a:r>
              <a:rPr lang="ko-KR" altLang="en-US" sz="9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/>
              </a:rPr>
              <a:t>최정현 교수</a:t>
            </a:r>
            <a:r>
              <a:rPr lang="en-US" altLang="ko-KR" sz="9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/>
              </a:rPr>
              <a:t>_</a:t>
            </a:r>
            <a:r>
              <a:rPr lang="ko-KR" altLang="en-US" sz="9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/>
              </a:rPr>
              <a:t>이화여자대학교</a:t>
            </a:r>
            <a:r>
              <a:rPr lang="en-US" altLang="ko-KR" sz="9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/>
              </a:rPr>
              <a:t>)</a:t>
            </a:r>
            <a:endParaRPr lang="ko-KR" altLang="en-US" sz="1200" b="1" dirty="0">
              <a:solidFill>
                <a:schemeClr val="tx1"/>
              </a:solidFill>
              <a:ea typeface="나눔스퀘어_ac Bold" panose="020B0600000101010101"/>
            </a:endParaRPr>
          </a:p>
        </p:txBody>
      </p:sp>
      <p:graphicFrame>
        <p:nvGraphicFramePr>
          <p:cNvPr id="49" name="표 34">
            <a:extLst>
              <a:ext uri="{FF2B5EF4-FFF2-40B4-BE49-F238E27FC236}">
                <a16:creationId xmlns:a16="http://schemas.microsoft.com/office/drawing/2014/main" id="{B1595C2A-F622-AD5E-19D3-48D8D501F0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109633"/>
              </p:ext>
            </p:extLst>
          </p:nvPr>
        </p:nvGraphicFramePr>
        <p:xfrm>
          <a:off x="3628363" y="7007696"/>
          <a:ext cx="2871965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716">
                  <a:extLst>
                    <a:ext uri="{9D8B030D-6E8A-4147-A177-3AD203B41FA5}">
                      <a16:colId xmlns:a16="http://schemas.microsoft.com/office/drawing/2014/main" val="3239938029"/>
                    </a:ext>
                  </a:extLst>
                </a:gridCol>
                <a:gridCol w="797560">
                  <a:extLst>
                    <a:ext uri="{9D8B030D-6E8A-4147-A177-3AD203B41FA5}">
                      <a16:colId xmlns:a16="http://schemas.microsoft.com/office/drawing/2014/main" val="385818112"/>
                    </a:ext>
                  </a:extLst>
                </a:gridCol>
                <a:gridCol w="626689">
                  <a:extLst>
                    <a:ext uri="{9D8B030D-6E8A-4147-A177-3AD203B41FA5}">
                      <a16:colId xmlns:a16="http://schemas.microsoft.com/office/drawing/2014/main" val="1008372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rgbClr val="0173BC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12:20 – 12:30</a:t>
                      </a:r>
                      <a:endParaRPr lang="ko-KR" altLang="en-US" sz="900" b="0" dirty="0">
                        <a:solidFill>
                          <a:srgbClr val="0173BC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신원식 회장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경북대학교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0650242"/>
                  </a:ext>
                </a:extLst>
              </a:tr>
            </a:tbl>
          </a:graphicData>
        </a:graphic>
      </p:graphicFrame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80913C99-D1EC-70F5-2E92-3472C44D4492}"/>
              </a:ext>
            </a:extLst>
          </p:cNvPr>
          <p:cNvSpPr/>
          <p:nvPr/>
        </p:nvSpPr>
        <p:spPr>
          <a:xfrm>
            <a:off x="3605186" y="7269979"/>
            <a:ext cx="3154244" cy="240210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폐회식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pic>
        <p:nvPicPr>
          <p:cNvPr id="51" name="image2.jpeg">
            <a:extLst>
              <a:ext uri="{FF2B5EF4-FFF2-40B4-BE49-F238E27FC236}">
                <a16:creationId xmlns:a16="http://schemas.microsoft.com/office/drawing/2014/main" id="{76B9E8E7-1DF1-9109-FFF5-A28E5E970C4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6569" y="9552249"/>
            <a:ext cx="729257" cy="311687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EC6D507A-2D93-AAE9-1329-2F2C60BBD81D}"/>
              </a:ext>
            </a:extLst>
          </p:cNvPr>
          <p:cNvSpPr txBox="1"/>
          <p:nvPr/>
        </p:nvSpPr>
        <p:spPr>
          <a:xfrm>
            <a:off x="2926826" y="9532423"/>
            <a:ext cx="1029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주최</a:t>
            </a:r>
            <a:r>
              <a:rPr lang="en-US" altLang="ko-KR" sz="14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/</a:t>
            </a:r>
            <a:r>
              <a:rPr lang="ko-KR" altLang="en-US" sz="14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주관</a:t>
            </a:r>
            <a:endParaRPr lang="en-US" altLang="ko-KR" sz="14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4282061C-6491-BFA9-D333-DB0D9D8E384C}"/>
              </a:ext>
            </a:extLst>
          </p:cNvPr>
          <p:cNvGrpSpPr/>
          <p:nvPr/>
        </p:nvGrpSpPr>
        <p:grpSpPr>
          <a:xfrm>
            <a:off x="4908637" y="806070"/>
            <a:ext cx="726738" cy="731140"/>
            <a:chOff x="3958658" y="376318"/>
            <a:chExt cx="1045634" cy="1045634"/>
          </a:xfrm>
        </p:grpSpPr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03964C6F-7EB9-FF21-C8A7-8CF6C46E44CE}"/>
                </a:ext>
              </a:extLst>
            </p:cNvPr>
            <p:cNvSpPr/>
            <p:nvPr/>
          </p:nvSpPr>
          <p:spPr>
            <a:xfrm>
              <a:off x="3958658" y="376318"/>
              <a:ext cx="1045634" cy="1045634"/>
            </a:xfrm>
            <a:prstGeom prst="ellipse">
              <a:avLst/>
            </a:prstGeom>
            <a:solidFill>
              <a:srgbClr val="33B7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3020B787-8318-B662-0404-C19BAD771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8061" y="606450"/>
              <a:ext cx="571500" cy="571500"/>
            </a:xfrm>
            <a:prstGeom prst="rect">
              <a:avLst/>
            </a:prstGeom>
          </p:spPr>
        </p:pic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7B64B012-6837-14D0-1225-5E2EAB581E37}"/>
              </a:ext>
            </a:extLst>
          </p:cNvPr>
          <p:cNvGrpSpPr/>
          <p:nvPr/>
        </p:nvGrpSpPr>
        <p:grpSpPr>
          <a:xfrm>
            <a:off x="6004980" y="983033"/>
            <a:ext cx="735074" cy="735074"/>
            <a:chOff x="5379778" y="931269"/>
            <a:chExt cx="782777" cy="782777"/>
          </a:xfrm>
        </p:grpSpPr>
        <p:sp>
          <p:nvSpPr>
            <p:cNvPr id="31" name="타원 30">
              <a:extLst>
                <a:ext uri="{FF2B5EF4-FFF2-40B4-BE49-F238E27FC236}">
                  <a16:creationId xmlns:a16="http://schemas.microsoft.com/office/drawing/2014/main" id="{93161D6F-27D7-03BC-1297-4154DB17315A}"/>
                </a:ext>
              </a:extLst>
            </p:cNvPr>
            <p:cNvSpPr/>
            <p:nvPr/>
          </p:nvSpPr>
          <p:spPr>
            <a:xfrm>
              <a:off x="5379778" y="931269"/>
              <a:ext cx="782777" cy="782777"/>
            </a:xfrm>
            <a:prstGeom prst="ellipse">
              <a:avLst/>
            </a:prstGeom>
            <a:solidFill>
              <a:srgbClr val="0173B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E3AE0283-6CD7-93CC-20C3-6CB0E3F88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8848" y="1154620"/>
              <a:ext cx="399613" cy="399613"/>
            </a:xfrm>
            <a:prstGeom prst="rect">
              <a:avLst/>
            </a:prstGeom>
          </p:spPr>
        </p:pic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0BE4BFDF-FC11-0A7D-815D-B48E8E822981}"/>
              </a:ext>
            </a:extLst>
          </p:cNvPr>
          <p:cNvGrpSpPr/>
          <p:nvPr/>
        </p:nvGrpSpPr>
        <p:grpSpPr>
          <a:xfrm>
            <a:off x="5309745" y="1703881"/>
            <a:ext cx="730648" cy="730648"/>
            <a:chOff x="4512528" y="1446873"/>
            <a:chExt cx="1045634" cy="1045634"/>
          </a:xfrm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1C5E0F2F-29E5-80DD-4F4B-1DEFC52E6DBD}"/>
                </a:ext>
              </a:extLst>
            </p:cNvPr>
            <p:cNvSpPr/>
            <p:nvPr/>
          </p:nvSpPr>
          <p:spPr>
            <a:xfrm>
              <a:off x="4512528" y="1446873"/>
              <a:ext cx="1045634" cy="1045634"/>
            </a:xfrm>
            <a:prstGeom prst="ellipse">
              <a:avLst/>
            </a:prstGeom>
            <a:solidFill>
              <a:srgbClr val="22ABE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2" name="그림 41">
              <a:extLst>
                <a:ext uri="{FF2B5EF4-FFF2-40B4-BE49-F238E27FC236}">
                  <a16:creationId xmlns:a16="http://schemas.microsoft.com/office/drawing/2014/main" id="{9E5DE9D7-F1CE-B4B0-662B-4F7F096C1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8997" y="1656682"/>
              <a:ext cx="614064" cy="614064"/>
            </a:xfrm>
            <a:prstGeom prst="rect">
              <a:avLst/>
            </a:prstGeom>
          </p:spPr>
        </p:pic>
      </p:grpSp>
      <p:sp>
        <p:nvSpPr>
          <p:cNvPr id="56" name="타원 55">
            <a:extLst>
              <a:ext uri="{FF2B5EF4-FFF2-40B4-BE49-F238E27FC236}">
                <a16:creationId xmlns:a16="http://schemas.microsoft.com/office/drawing/2014/main" id="{B7A4F168-C473-1B03-DDEB-AB636D95955B}"/>
              </a:ext>
            </a:extLst>
          </p:cNvPr>
          <p:cNvSpPr/>
          <p:nvPr/>
        </p:nvSpPr>
        <p:spPr>
          <a:xfrm>
            <a:off x="6233983" y="1926271"/>
            <a:ext cx="277069" cy="278747"/>
          </a:xfrm>
          <a:prstGeom prst="ellipse">
            <a:avLst/>
          </a:prstGeom>
          <a:solidFill>
            <a:srgbClr val="33B7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8FC758B5-82F3-92C4-45E8-D06AA51BC532}"/>
              </a:ext>
            </a:extLst>
          </p:cNvPr>
          <p:cNvSpPr/>
          <p:nvPr/>
        </p:nvSpPr>
        <p:spPr>
          <a:xfrm>
            <a:off x="4820467" y="1699020"/>
            <a:ext cx="227252" cy="227252"/>
          </a:xfrm>
          <a:prstGeom prst="ellipse">
            <a:avLst/>
          </a:prstGeom>
          <a:solidFill>
            <a:srgbClr val="0173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72EF524B-C1FF-EB23-1C15-928AFE542DD6}"/>
              </a:ext>
            </a:extLst>
          </p:cNvPr>
          <p:cNvSpPr/>
          <p:nvPr/>
        </p:nvSpPr>
        <p:spPr>
          <a:xfrm>
            <a:off x="5716849" y="658467"/>
            <a:ext cx="288131" cy="288131"/>
          </a:xfrm>
          <a:prstGeom prst="ellipse">
            <a:avLst/>
          </a:prstGeom>
          <a:solidFill>
            <a:srgbClr val="22AB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id="{FB344BC7-03E7-D86C-0C22-73D32C53407A}"/>
              </a:ext>
            </a:extLst>
          </p:cNvPr>
          <p:cNvSpPr/>
          <p:nvPr/>
        </p:nvSpPr>
        <p:spPr>
          <a:xfrm>
            <a:off x="5034508" y="592449"/>
            <a:ext cx="98100" cy="9869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04765BA8-7559-BC96-D430-90B9FBB170F5}"/>
              </a:ext>
            </a:extLst>
          </p:cNvPr>
          <p:cNvSpPr/>
          <p:nvPr/>
        </p:nvSpPr>
        <p:spPr>
          <a:xfrm>
            <a:off x="6684739" y="1764288"/>
            <a:ext cx="134212" cy="13421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타원 92">
            <a:extLst>
              <a:ext uri="{FF2B5EF4-FFF2-40B4-BE49-F238E27FC236}">
                <a16:creationId xmlns:a16="http://schemas.microsoft.com/office/drawing/2014/main" id="{F750DDBE-AFA8-038A-8BAA-0BCD13E696E4}"/>
              </a:ext>
            </a:extLst>
          </p:cNvPr>
          <p:cNvSpPr/>
          <p:nvPr/>
        </p:nvSpPr>
        <p:spPr>
          <a:xfrm>
            <a:off x="5699475" y="1424053"/>
            <a:ext cx="104057" cy="10405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타원 93">
            <a:extLst>
              <a:ext uri="{FF2B5EF4-FFF2-40B4-BE49-F238E27FC236}">
                <a16:creationId xmlns:a16="http://schemas.microsoft.com/office/drawing/2014/main" id="{09EFF9B1-8B6C-FDC3-8C98-94DC2289086E}"/>
              </a:ext>
            </a:extLst>
          </p:cNvPr>
          <p:cNvSpPr/>
          <p:nvPr/>
        </p:nvSpPr>
        <p:spPr>
          <a:xfrm>
            <a:off x="6569054" y="614937"/>
            <a:ext cx="191133" cy="19113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F7F4E902-C29D-7928-0AFF-4E7937DD4E0D}"/>
              </a:ext>
            </a:extLst>
          </p:cNvPr>
          <p:cNvSpPr/>
          <p:nvPr/>
        </p:nvSpPr>
        <p:spPr>
          <a:xfrm>
            <a:off x="3593983" y="6359029"/>
            <a:ext cx="3153785" cy="228600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Coffee break (10</a:t>
            </a:r>
            <a:r>
              <a:rPr lang="ko-KR" altLang="en-US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분</a:t>
            </a:r>
            <a:r>
              <a:rPr lang="en-US" altLang="ko-KR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)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pic>
        <p:nvPicPr>
          <p:cNvPr id="66" name="그림 65">
            <a:extLst>
              <a:ext uri="{FF2B5EF4-FFF2-40B4-BE49-F238E27FC236}">
                <a16:creationId xmlns:a16="http://schemas.microsoft.com/office/drawing/2014/main" id="{349ECD08-0A31-4760-B9F1-6D4ECC29515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978" y="9506740"/>
            <a:ext cx="1856415" cy="357196"/>
          </a:xfrm>
          <a:prstGeom prst="rect">
            <a:avLst/>
          </a:prstGeom>
        </p:spPr>
      </p:pic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550E51D7-1C8C-10A0-9B89-65274AF8E312}"/>
              </a:ext>
            </a:extLst>
          </p:cNvPr>
          <p:cNvSpPr/>
          <p:nvPr/>
        </p:nvSpPr>
        <p:spPr>
          <a:xfrm>
            <a:off x="141399" y="7641998"/>
            <a:ext cx="3153785" cy="228600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세션 </a:t>
            </a:r>
            <a:r>
              <a:rPr lang="en-US" altLang="ko-KR" sz="11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2</a:t>
            </a:r>
            <a:r>
              <a:rPr lang="ko-KR" altLang="en-US" sz="12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</a:t>
            </a:r>
            <a:r>
              <a:rPr lang="ko-KR" altLang="en-US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좌장 </a:t>
            </a:r>
            <a:r>
              <a:rPr lang="en-US" altLang="ko-KR" sz="9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: </a:t>
            </a:r>
            <a:r>
              <a:rPr lang="ko-KR" altLang="en-US" sz="9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김철용 교수</a:t>
            </a:r>
            <a:r>
              <a:rPr lang="en-US" altLang="ko-KR" sz="9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_</a:t>
            </a:r>
            <a:r>
              <a:rPr lang="ko-KR" altLang="en-US" sz="9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인천대학교</a:t>
            </a:r>
            <a:r>
              <a:rPr lang="en-US" altLang="ko-KR" sz="900" b="1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)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F008DBBC-9EE2-73DE-7402-BBFFAC0816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191254"/>
              </p:ext>
            </p:extLst>
          </p:nvPr>
        </p:nvGraphicFramePr>
        <p:xfrm>
          <a:off x="137442" y="7882283"/>
          <a:ext cx="3133458" cy="6717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0619">
                  <a:extLst>
                    <a:ext uri="{9D8B030D-6E8A-4147-A177-3AD203B41FA5}">
                      <a16:colId xmlns:a16="http://schemas.microsoft.com/office/drawing/2014/main" val="3239938029"/>
                    </a:ext>
                  </a:extLst>
                </a:gridCol>
                <a:gridCol w="668281">
                  <a:extLst>
                    <a:ext uri="{9D8B030D-6E8A-4147-A177-3AD203B41FA5}">
                      <a16:colId xmlns:a16="http://schemas.microsoft.com/office/drawing/2014/main" val="385818112"/>
                    </a:ext>
                  </a:extLst>
                </a:gridCol>
                <a:gridCol w="734558">
                  <a:extLst>
                    <a:ext uri="{9D8B030D-6E8A-4147-A177-3AD203B41FA5}">
                      <a16:colId xmlns:a16="http://schemas.microsoft.com/office/drawing/2014/main" val="1008372007"/>
                    </a:ext>
                  </a:extLst>
                </a:gridCol>
              </a:tblGrid>
              <a:tr h="1875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rgbClr val="0173BC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16:40 – 17:30</a:t>
                      </a:r>
                      <a:endParaRPr lang="ko-KR" altLang="en-US" sz="900" b="0" dirty="0">
                        <a:solidFill>
                          <a:srgbClr val="0173BC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0650242"/>
                  </a:ext>
                </a:extLst>
              </a:tr>
              <a:tr h="189258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65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해역 이용 활성화를 위한 해저도시 기반 구축</a:t>
                      </a:r>
                      <a:endParaRPr lang="ko-KR" altLang="en-US" sz="65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65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최영진 박사</a:t>
                      </a:r>
                      <a:endParaRPr lang="ko-KR" altLang="en-US" sz="65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65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KIOST</a:t>
                      </a:r>
                      <a:endParaRPr lang="en-US" altLang="ko-KR" sz="65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4719006"/>
                  </a:ext>
                </a:extLst>
              </a:tr>
              <a:tr h="252621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650" b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퇴적물 관련 법제도 동향</a:t>
                      </a:r>
                      <a:endParaRPr lang="ko-KR" altLang="en-US" sz="65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650" b="0" dirty="0" err="1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윤익준</a:t>
                      </a:r>
                      <a:r>
                        <a:rPr lang="ko-KR" altLang="en-US" sz="65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 교수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65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대구대학교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7408083"/>
                  </a:ext>
                </a:extLst>
              </a:tr>
            </a:tbl>
          </a:graphicData>
        </a:graphic>
      </p:graphicFrame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BE5671D8-1932-199C-00C3-9ADCD5E46A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69994"/>
              </p:ext>
            </p:extLst>
          </p:nvPr>
        </p:nvGraphicFramePr>
        <p:xfrm>
          <a:off x="3605140" y="5889567"/>
          <a:ext cx="2654681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5993">
                  <a:extLst>
                    <a:ext uri="{9D8B030D-6E8A-4147-A177-3AD203B41FA5}">
                      <a16:colId xmlns:a16="http://schemas.microsoft.com/office/drawing/2014/main" val="3239938029"/>
                    </a:ext>
                  </a:extLst>
                </a:gridCol>
                <a:gridCol w="941142">
                  <a:extLst>
                    <a:ext uri="{9D8B030D-6E8A-4147-A177-3AD203B41FA5}">
                      <a16:colId xmlns:a16="http://schemas.microsoft.com/office/drawing/2014/main" val="385818112"/>
                    </a:ext>
                  </a:extLst>
                </a:gridCol>
                <a:gridCol w="757546">
                  <a:extLst>
                    <a:ext uri="{9D8B030D-6E8A-4147-A177-3AD203B41FA5}">
                      <a16:colId xmlns:a16="http://schemas.microsoft.com/office/drawing/2014/main" val="1008372007"/>
                    </a:ext>
                  </a:extLst>
                </a:gridCol>
              </a:tblGrid>
              <a:tr h="14411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rgbClr val="0173BC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11:30 – 11:50</a:t>
                      </a:r>
                      <a:endParaRPr lang="ko-KR" altLang="en-US" sz="900" b="0" dirty="0">
                        <a:solidFill>
                          <a:srgbClr val="0173BC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신원식 교수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경북대학교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0650242"/>
                  </a:ext>
                </a:extLst>
              </a:tr>
              <a:tr h="144111"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공준     대표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에니스환경건설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4719006"/>
                  </a:ext>
                </a:extLst>
              </a:tr>
              <a:tr h="144111"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3092087"/>
                  </a:ext>
                </a:extLst>
              </a:tr>
            </a:tbl>
          </a:graphicData>
        </a:graphic>
      </p:graphicFrame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FAD8E074-14BC-80A5-6208-548320269D13}"/>
              </a:ext>
            </a:extLst>
          </p:cNvPr>
          <p:cNvSpPr/>
          <p:nvPr/>
        </p:nvSpPr>
        <p:spPr>
          <a:xfrm>
            <a:off x="3604909" y="5659004"/>
            <a:ext cx="3153785" cy="224620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종합토론</a:t>
            </a:r>
            <a:r>
              <a:rPr lang="en-US" altLang="ko-KR" sz="11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</a:t>
            </a:r>
            <a:r>
              <a:rPr lang="ko-KR" altLang="en-US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좌장 </a:t>
            </a:r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:  </a:t>
            </a:r>
            <a:r>
              <a:rPr lang="ko-KR" altLang="en-US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김정관 위원</a:t>
            </a:r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_</a:t>
            </a:r>
            <a:r>
              <a:rPr lang="ko-KR" altLang="en-US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환경산업기술원</a:t>
            </a:r>
            <a:r>
              <a:rPr lang="en-US" altLang="ko-KR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)</a:t>
            </a:r>
            <a:r>
              <a:rPr lang="ko-KR" altLang="en-US" sz="9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225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17737</TotalTime>
  <Words>340</Words>
  <Application>Microsoft Office PowerPoint</Application>
  <PresentationFormat>A4 용지(210x297mm)</PresentationFormat>
  <Paragraphs>93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Arial</vt:lpstr>
      <vt:lpstr>Calibri</vt:lpstr>
      <vt:lpstr>맑은 고딕</vt:lpstr>
      <vt:lpstr>Calibri Light</vt:lpstr>
      <vt:lpstr>나눔스퀘어_ac Bold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0405skfro@naver.com</dc:creator>
  <cp:lastModifiedBy>user</cp:lastModifiedBy>
  <cp:revision>69</cp:revision>
  <dcterms:created xsi:type="dcterms:W3CDTF">2023-09-01T14:26:31Z</dcterms:created>
  <dcterms:modified xsi:type="dcterms:W3CDTF">2024-09-13T05:47:26Z</dcterms:modified>
</cp:coreProperties>
</file>